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0" r:id="rId2"/>
    <p:sldId id="293" r:id="rId3"/>
    <p:sldId id="294" r:id="rId4"/>
    <p:sldId id="295" r:id="rId5"/>
    <p:sldId id="296" r:id="rId6"/>
    <p:sldId id="297" r:id="rId7"/>
    <p:sldId id="298" r:id="rId8"/>
    <p:sldId id="300" r:id="rId9"/>
    <p:sldId id="301" r:id="rId10"/>
    <p:sldId id="299" r:id="rId11"/>
    <p:sldId id="30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39A7B-FBF9-4ACB-9487-74B55A1843E0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0A5B7-2BD8-494E-9178-1BF2B13417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487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BE9C73-6CDE-45E2-97F8-E3C5308FA23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BE9C73-6CDE-45E2-97F8-E3C5308FA23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86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zh-CN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lang="zh-CN" sz="1600"/>
            </a:lvl2pPr>
            <a:lvl3pPr marL="914400" indent="0" algn="ctr">
              <a:buNone/>
              <a:defRPr lang="zh-CN" sz="16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lang="zh-CN"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467CA111-E22A-45EB-A5C4-567C7ED6E9A1}" type="datetime1">
              <a:rPr lang="zh-CN" altLang="en-US" noProof="0" smtClean="0"/>
              <a:t>2024/7/13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936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sz="4800" b="0" kern="1200" cap="none" spc="0" baseline="0" dirty="0">
                <a:solidFill>
                  <a:schemeClr val="bg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lang="zh-CN"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lang="zh-CN" sz="1400"/>
            </a:lvl6pPr>
            <a:lvl7pPr>
              <a:defRPr lang="zh-CN" sz="1400"/>
            </a:lvl7pPr>
            <a:lvl8pPr>
              <a:defRPr lang="zh-CN" sz="1400"/>
            </a:lvl8pPr>
            <a:lvl9pPr>
              <a:defRPr lang="zh-CN"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lang="zh-CN" sz="180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lang="zh-CN" sz="1200"/>
            </a:lvl2pPr>
            <a:lvl3pPr marL="914400" indent="0">
              <a:buNone/>
              <a:defRPr lang="zh-CN" sz="1000"/>
            </a:lvl3pPr>
            <a:lvl4pPr marL="1371600" indent="0">
              <a:buNone/>
              <a:defRPr lang="zh-CN" sz="900"/>
            </a:lvl4pPr>
            <a:lvl5pPr marL="1828800" indent="0">
              <a:buNone/>
              <a:defRPr lang="zh-CN" sz="900"/>
            </a:lvl5pPr>
            <a:lvl6pPr marL="2286000" indent="0">
              <a:buNone/>
              <a:defRPr lang="zh-CN" sz="900"/>
            </a:lvl6pPr>
            <a:lvl7pPr marL="2743200" indent="0">
              <a:buNone/>
              <a:defRPr lang="zh-CN" sz="900"/>
            </a:lvl7pPr>
            <a:lvl8pPr marL="3200400" indent="0">
              <a:buNone/>
              <a:defRPr lang="zh-CN" sz="900"/>
            </a:lvl8pPr>
            <a:lvl9pPr marL="3657600" indent="0">
              <a:buNone/>
              <a:defRPr lang="zh-CN"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B692FD-2768-48AD-A0C3-F9B5D9401ED8}" type="datetime1">
              <a:rPr lang="zh-CN" altLang="en-US" noProof="0" smtClean="0"/>
              <a:t>2024/7/13</a:t>
            </a:fld>
            <a:endParaRPr lang="zh-CN" altLang="en-US" noProof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6301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长方形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单击图标以添加图片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54CC0E0-63CD-44EA-A9B6-7DDC53C3676A}" type="datetime1">
              <a:rPr lang="zh-CN" altLang="en-US" noProof="0" smtClean="0"/>
              <a:t>2024/7/13</a:t>
            </a:fld>
            <a:endParaRPr lang="zh-CN" altLang="en-US" noProof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sz="4800" b="0" kern="1200" cap="none" spc="0" baseline="0" dirty="0">
                <a:solidFill>
                  <a:schemeClr val="bg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17029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lang="zh-CN"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lang="zh-CN"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31F7C1-29F7-48BA-876A-B4C919D55D9A}" type="datetime1">
              <a:rPr lang="zh-CN" altLang="en-US" noProof="0" smtClean="0"/>
              <a:t>2024/7/13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zh-CN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defPPr>
              <a:defRPr lang="zh-CN"/>
            </a:defPPr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lang="zh-CN" sz="3200"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lang="zh-CN"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lang="zh-CN" sz="1200"/>
            </a:lvl2pPr>
            <a:lvl3pPr marL="914400" indent="0">
              <a:buNone/>
              <a:defRPr lang="zh-CN" sz="1000"/>
            </a:lvl3pPr>
            <a:lvl4pPr marL="1371600" indent="0">
              <a:buNone/>
              <a:defRPr lang="zh-CN" sz="900"/>
            </a:lvl4pPr>
            <a:lvl5pPr marL="1828800" indent="0">
              <a:buNone/>
              <a:defRPr lang="zh-CN" sz="900"/>
            </a:lvl5pPr>
            <a:lvl6pPr marL="2286000" indent="0">
              <a:buNone/>
              <a:defRPr lang="zh-CN" sz="900"/>
            </a:lvl6pPr>
            <a:lvl7pPr marL="2743200" indent="0">
              <a:buNone/>
              <a:defRPr lang="zh-CN" sz="900"/>
            </a:lvl7pPr>
            <a:lvl8pPr marL="3200400" indent="0">
              <a:buNone/>
              <a:defRPr lang="zh-CN" sz="900"/>
            </a:lvl8pPr>
            <a:lvl9pPr marL="3657600" indent="0">
              <a:buNone/>
              <a:defRPr lang="zh-CN"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724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986A8AC6-EBD3-4C71-877D-5A27EBC186F0}" type="datetime1">
              <a:rPr lang="zh-CN" altLang="en-US" smtClean="0"/>
              <a:t>2024/7/13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34B7E4EF-A1BD-40F4-AB7B-04F084DD991D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61433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zh-CN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lang="zh-CN"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zh-CN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251A733D-6D26-4DC8-9242-CCD03FD3E919}" type="datetime1">
              <a:rPr lang="zh-CN" altLang="en-US" noProof="0" smtClean="0"/>
              <a:t>2024/7/13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1488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lang="zh-CN" sz="1800"/>
            </a:lvl1pPr>
            <a:lvl2pPr>
              <a:defRPr lang="zh-CN" sz="1600"/>
            </a:lvl2pPr>
            <a:lvl3pPr>
              <a:defRPr lang="zh-CN" sz="1400"/>
            </a:lvl3pPr>
            <a:lvl4pPr>
              <a:defRPr lang="zh-CN" sz="1400"/>
            </a:lvl4pPr>
            <a:lvl5pPr>
              <a:defRPr lang="zh-CN" sz="1400"/>
            </a:lvl5pPr>
            <a:lvl6pPr>
              <a:defRPr lang="zh-CN" sz="1400"/>
            </a:lvl6pPr>
            <a:lvl7pPr>
              <a:defRPr lang="zh-CN" sz="1400"/>
            </a:lvl7pPr>
            <a:lvl8pPr>
              <a:defRPr lang="zh-CN" sz="1400"/>
            </a:lvl8pPr>
            <a:lvl9pPr>
              <a:defRPr lang="zh-CN"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lang="zh-CN" sz="1800"/>
            </a:lvl1pPr>
            <a:lvl2pPr>
              <a:defRPr lang="zh-CN" sz="1600"/>
            </a:lvl2pPr>
            <a:lvl3pPr>
              <a:defRPr lang="zh-CN" sz="1400"/>
            </a:lvl3pPr>
            <a:lvl4pPr>
              <a:defRPr lang="zh-CN" sz="1400"/>
            </a:lvl4pPr>
            <a:lvl5pPr>
              <a:defRPr lang="zh-CN" sz="1400"/>
            </a:lvl5pPr>
            <a:lvl6pPr>
              <a:defRPr lang="zh-CN" sz="1400"/>
            </a:lvl6pPr>
            <a:lvl7pPr>
              <a:defRPr lang="zh-CN" sz="1400"/>
            </a:lvl7pPr>
            <a:lvl8pPr>
              <a:defRPr lang="zh-CN" sz="1400"/>
            </a:lvl8pPr>
            <a:lvl9pPr>
              <a:defRPr lang="zh-CN" sz="140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B130E13D-5B98-4B5B-B633-C576BCCE9351}" type="datetime1">
              <a:rPr lang="zh-CN" altLang="en-US" noProof="0" smtClean="0"/>
              <a:t>2024/7/13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4210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 lang="zh-CN"/>
            </a:lvl1pPr>
          </a:lstStyle>
          <a:p>
            <a:pPr rtl="0"/>
            <a:r>
              <a:rPr lang="zh-CN" altLang="en-US" noProof="0" dirty="0"/>
              <a:t>单击图标以添加图片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 lang="zh-CN"/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lang="zh-CN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lang="zh-CN" sz="1800"/>
            </a:lvl1pPr>
            <a:lvl2pPr>
              <a:defRPr lang="zh-CN" sz="1600"/>
            </a:lvl2pPr>
            <a:lvl3pPr>
              <a:defRPr lang="zh-CN" sz="1400"/>
            </a:lvl3pPr>
            <a:lvl4pPr>
              <a:defRPr lang="zh-CN" sz="1400"/>
            </a:lvl4pPr>
            <a:lvl5pPr>
              <a:defRPr lang="zh-CN" sz="1400"/>
            </a:lvl5pPr>
            <a:lvl6pPr>
              <a:defRPr lang="zh-CN" sz="1400"/>
            </a:lvl6pPr>
            <a:lvl7pPr>
              <a:defRPr lang="zh-CN" sz="1400"/>
            </a:lvl7pPr>
            <a:lvl8pPr>
              <a:defRPr lang="zh-CN" sz="1400"/>
            </a:lvl8pPr>
            <a:lvl9pPr>
              <a:defRPr lang="zh-CN"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9A913188-122E-40FB-9FFA-B5690CFF454F}" type="datetime1">
              <a:rPr lang="zh-CN" altLang="en-US" noProof="0" smtClean="0"/>
              <a:t>2024/7/13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71137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lang="zh-CN" sz="1900" b="1" i="0">
                <a:solidFill>
                  <a:schemeClr val="tx1"/>
                </a:solidFill>
                <a:latin typeface="+mn-lt"/>
                <a:cs typeface="+mn-cs"/>
              </a:defRPr>
            </a:lvl1pPr>
            <a:lvl2pPr marL="457200" indent="0">
              <a:buNone/>
              <a:defRPr lang="zh-CN" sz="18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lang="zh-CN" sz="1800"/>
            </a:lvl1pPr>
            <a:lvl2pPr>
              <a:defRPr lang="zh-CN" sz="1600"/>
            </a:lvl2pPr>
            <a:lvl3pPr>
              <a:defRPr lang="zh-CN" sz="1400"/>
            </a:lvl3pPr>
            <a:lvl4pPr>
              <a:defRPr lang="zh-CN" sz="1400"/>
            </a:lvl4pPr>
            <a:lvl5pPr>
              <a:defRPr lang="zh-CN" sz="1400"/>
            </a:lvl5pPr>
            <a:lvl6pPr>
              <a:defRPr lang="zh-CN" sz="1400"/>
            </a:lvl6pPr>
            <a:lvl7pPr>
              <a:defRPr lang="zh-CN" sz="1400"/>
            </a:lvl7pPr>
            <a:lvl8pPr>
              <a:defRPr lang="zh-CN" sz="1400"/>
            </a:lvl8pPr>
            <a:lvl9pPr>
              <a:defRPr lang="zh-CN"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lang="zh-CN" sz="1900" b="1">
                <a:solidFill>
                  <a:schemeClr val="tx1"/>
                </a:solidFill>
              </a:defRPr>
            </a:lvl1pPr>
            <a:lvl2pPr marL="457200" indent="0">
              <a:buNone/>
              <a:defRPr lang="zh-CN" sz="18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lang="zh-CN" sz="1800"/>
            </a:lvl1pPr>
            <a:lvl2pPr>
              <a:defRPr lang="zh-CN" sz="1600"/>
            </a:lvl2pPr>
            <a:lvl3pPr>
              <a:defRPr lang="zh-CN" sz="1400"/>
            </a:lvl3pPr>
            <a:lvl4pPr>
              <a:defRPr lang="zh-CN" sz="1400"/>
            </a:lvl4pPr>
            <a:lvl5pPr>
              <a:defRPr lang="zh-CN" sz="1400"/>
            </a:lvl5pPr>
            <a:lvl6pPr>
              <a:defRPr lang="zh-CN" sz="1400"/>
            </a:lvl6pPr>
            <a:lvl7pPr>
              <a:defRPr lang="zh-CN" sz="1400"/>
            </a:lvl7pPr>
            <a:lvl8pPr>
              <a:defRPr lang="zh-CN" sz="1400"/>
            </a:lvl8pPr>
            <a:lvl9pPr>
              <a:defRPr lang="zh-CN"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1651C8B8-D88B-49BF-B7C2-AD38D0222172}" type="datetime1">
              <a:rPr lang="zh-CN" altLang="en-US" noProof="0" smtClean="0"/>
              <a:t>2024/7/13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4778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5DCD3A2-F4FD-4AC0-9F0C-D2E2853ADB79}" type="datetime1">
              <a:rPr lang="zh-CN" altLang="en-US" noProof="0" smtClean="0"/>
              <a:t>2024/7/13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5904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9AE2B5B-0BA0-4C06-9DC5-E29EF01A9798}" type="datetime1">
              <a:rPr lang="zh-CN" altLang="en-US" noProof="0" smtClean="0"/>
              <a:t>2024/7/13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908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lang="zh-CN"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lang="zh-CN" sz="1400"/>
            </a:lvl6pPr>
            <a:lvl7pPr>
              <a:defRPr lang="zh-CN" sz="1400"/>
            </a:lvl7pPr>
            <a:lvl8pPr>
              <a:defRPr lang="zh-CN" sz="1400"/>
            </a:lvl8pPr>
            <a:lvl9pPr>
              <a:defRPr lang="zh-CN"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lang="zh-CN"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lang="zh-CN" sz="1200"/>
            </a:lvl2pPr>
            <a:lvl3pPr marL="914400" indent="0">
              <a:buNone/>
              <a:defRPr lang="zh-CN" sz="1000"/>
            </a:lvl3pPr>
            <a:lvl4pPr marL="1371600" indent="0">
              <a:buNone/>
              <a:defRPr lang="zh-CN" sz="900"/>
            </a:lvl4pPr>
            <a:lvl5pPr marL="1828800" indent="0">
              <a:buNone/>
              <a:defRPr lang="zh-CN" sz="900"/>
            </a:lvl5pPr>
            <a:lvl6pPr marL="2286000" indent="0">
              <a:buNone/>
              <a:defRPr lang="zh-CN" sz="900"/>
            </a:lvl6pPr>
            <a:lvl7pPr marL="2743200" indent="0">
              <a:buNone/>
              <a:defRPr lang="zh-CN" sz="900"/>
            </a:lvl7pPr>
            <a:lvl8pPr marL="3200400" indent="0">
              <a:buNone/>
              <a:defRPr lang="zh-CN" sz="900"/>
            </a:lvl8pPr>
            <a:lvl9pPr marL="3657600" indent="0">
              <a:buNone/>
              <a:defRPr lang="zh-CN"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0D5193-4010-40E1-A53E-6481F9998089}" type="datetime1">
              <a:rPr lang="zh-CN" altLang="en-US" noProof="0" smtClean="0"/>
              <a:t>2024/7/13</a:t>
            </a:fld>
            <a:endParaRPr lang="zh-CN" altLang="en-US" noProof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466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长方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C35FD67-42E5-444B-885E-FE97F53C9AE0}" type="datetime1">
              <a:rPr lang="zh-CN" altLang="en-US" noProof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2024/7/13</a:t>
            </a:fld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17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learn/designs?collectionId=OSZ5W2BL1W5N51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8gceFsn5cGj-skull-button/editv2?lessonid=E6OMY9LIYEQ7QZJ&amp;projectid=OLMADDIIYEQ7SUQ&amp;collectionid=OSZ5W2BL1W5N51F#/lesson-viewer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inkercad.com/things/0JnE5RklGHQ-car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</p:txBody>
      </p:sp>
      <p:pic>
        <p:nvPicPr>
          <p:cNvPr id="4" name="图片 3" descr="戴着耳机的男士在笔记本电脑旁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长方形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dirty="0"/>
              <a:t>3D</a:t>
            </a:r>
            <a:r>
              <a:rPr lang="zh-CN" altLang="en-US" dirty="0"/>
              <a:t>简单建模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>
              <a:spcAft>
                <a:spcPts val="600"/>
              </a:spcAft>
            </a:pPr>
            <a:r>
              <a:rPr lang="zh-CN" altLang="en-US" sz="2400" dirty="0">
                <a:solidFill>
                  <a:schemeClr val="tx2">
                    <a:lumMod val="90000"/>
                  </a:schemeClr>
                </a:solidFill>
              </a:rPr>
              <a:t>初步运用</a:t>
            </a:r>
            <a:r>
              <a:rPr lang="en-US" altLang="zh-CN" sz="2400" dirty="0" err="1">
                <a:solidFill>
                  <a:schemeClr val="tx2">
                    <a:lumMod val="90000"/>
                  </a:schemeClr>
                </a:solidFill>
              </a:rPr>
              <a:t>Tinkercad</a:t>
            </a:r>
            <a:endParaRPr lang="zh-CN" alt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589B4E-F65C-FE7F-5BC9-E17503BED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6135" y="736120"/>
            <a:ext cx="2929728" cy="22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61CC0-46B3-13F7-CA69-3E30E7AD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对单个物体的修改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B5DBD3-1D65-58AD-0CDA-99C7BD63C360}"/>
              </a:ext>
            </a:extLst>
          </p:cNvPr>
          <p:cNvSpPr txBox="1"/>
          <p:nvPr/>
        </p:nvSpPr>
        <p:spPr>
          <a:xfrm>
            <a:off x="643467" y="2174240"/>
            <a:ext cx="110811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 放置移动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 旋转，调整参数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复制与智能复制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4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视角的隐藏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6D71B0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了解 </a:t>
            </a:r>
            <a:r>
              <a:rPr kumimoji="0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 Design (tinkercad.com)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结合官网课程，通过演示的方法进行教学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之后让其自己结合课程练习</a:t>
            </a:r>
          </a:p>
        </p:txBody>
      </p:sp>
    </p:spTree>
    <p:extLst>
      <p:ext uri="{BB962C8B-B14F-4D97-AF65-F5344CB8AC3E}">
        <p14:creationId xmlns:p14="http://schemas.microsoft.com/office/powerpoint/2010/main" val="421998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92261-5133-AEFD-C4F0-BC79679F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多物体的组合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7D6FA0-032F-59FD-D6EA-74589C73C417}"/>
              </a:ext>
            </a:extLst>
          </p:cNvPr>
          <p:cNvSpPr txBox="1"/>
          <p:nvPr/>
        </p:nvSpPr>
        <p:spPr>
          <a:xfrm>
            <a:off x="636693" y="2275840"/>
            <a:ext cx="1108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对齐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组合与解组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组合与解组的进阶运用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93D901-AA82-AC22-F09C-ECEDBECE0D84}"/>
              </a:ext>
            </a:extLst>
          </p:cNvPr>
          <p:cNvSpPr txBox="1"/>
          <p:nvPr/>
        </p:nvSpPr>
        <p:spPr>
          <a:xfrm>
            <a:off x="812800" y="4043680"/>
            <a:ext cx="1006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 design Skull Button – Tinkercad</a:t>
            </a:r>
            <a:r>
              <a:rPr kumimoji="0" lang="sv-SE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通过该任务进行练习</a:t>
            </a:r>
          </a:p>
        </p:txBody>
      </p:sp>
    </p:spTree>
    <p:extLst>
      <p:ext uri="{BB962C8B-B14F-4D97-AF65-F5344CB8AC3E}">
        <p14:creationId xmlns:p14="http://schemas.microsoft.com/office/powerpoint/2010/main" val="110707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28B637-0629-F4D5-F6F4-7397D4B5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282928" cy="1371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教学目标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7538DC-DD4C-1BB7-70D3-EEA2704FEB86}"/>
              </a:ext>
            </a:extLst>
          </p:cNvPr>
          <p:cNvSpPr txBox="1"/>
          <p:nvPr/>
        </p:nvSpPr>
        <p:spPr>
          <a:xfrm>
            <a:off x="1135438" y="2014194"/>
            <a:ext cx="983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初步了解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tinkercad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的使用方式，并能够将其组合运用于创建小车。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学习视角转动，调整参数等基本操作</a:t>
            </a:r>
          </a:p>
        </p:txBody>
      </p:sp>
      <p:pic>
        <p:nvPicPr>
          <p:cNvPr id="8" name="图片 7" descr="图片包含 公司名称&#10;&#10;描述已自动生成">
            <a:extLst>
              <a:ext uri="{FF2B5EF4-FFF2-40B4-BE49-F238E27FC236}">
                <a16:creationId xmlns:a16="http://schemas.microsoft.com/office/drawing/2014/main" id="{AD85603C-EC09-8132-93F2-02C48FF7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43" y="2848989"/>
            <a:ext cx="5663229" cy="3649649"/>
          </a:xfrm>
          <a:prstGeom prst="rect">
            <a:avLst/>
          </a:prstGeom>
        </p:spPr>
      </p:pic>
      <p:pic>
        <p:nvPicPr>
          <p:cNvPr id="10" name="图片 9" descr="图片包含 形状&#10;&#10;描述已自动生成">
            <a:extLst>
              <a:ext uri="{FF2B5EF4-FFF2-40B4-BE49-F238E27FC236}">
                <a16:creationId xmlns:a16="http://schemas.microsoft.com/office/drawing/2014/main" id="{11985312-5A36-60F5-1E8B-2D16CEFF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872" y="2848989"/>
            <a:ext cx="5807484" cy="364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CE30469-2A1E-15AA-A9E5-AA4695512897}"/>
              </a:ext>
            </a:extLst>
          </p:cNvPr>
          <p:cNvSpPr txBox="1"/>
          <p:nvPr/>
        </p:nvSpPr>
        <p:spPr>
          <a:xfrm>
            <a:off x="575733" y="623147"/>
            <a:ext cx="255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小车例子</a:t>
            </a:r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7837E2EE-C31C-8A15-E49C-22634034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7" y="1207294"/>
            <a:ext cx="9247308" cy="52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网站&#10;&#10;描述已自动生成">
            <a:extLst>
              <a:ext uri="{FF2B5EF4-FFF2-40B4-BE49-F238E27FC236}">
                <a16:creationId xmlns:a16="http://schemas.microsoft.com/office/drawing/2014/main" id="{6D6B08AE-5772-4D69-D288-03CD1F1C7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9" y="378262"/>
            <a:ext cx="10841693" cy="61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4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242AEEC2-A242-6394-529F-45F3C1BF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6" y="0"/>
            <a:ext cx="12041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7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7D896-1916-BA3D-20AF-793C994B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287953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https://www.tinkercad.com/things/0JnE5RklGHQ-car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（带学生具体看一个小车的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3D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建模，并通过将其拆解提供思路，方便更好理解）</a:t>
            </a:r>
            <a:b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 descr="图片包含 室内, 桌子, 乐高, 笔记本&#10;&#10;描述已自动生成">
            <a:extLst>
              <a:ext uri="{FF2B5EF4-FFF2-40B4-BE49-F238E27FC236}">
                <a16:creationId xmlns:a16="http://schemas.microsoft.com/office/drawing/2014/main" id="{4B1D91FC-4935-7205-FE76-23D6D47C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93" y="2736235"/>
            <a:ext cx="6719147" cy="370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1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B21EB-744D-16E4-0DB3-D9D4147D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基本电脑操作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4BF486-BF84-E824-D52C-182894135589}"/>
              </a:ext>
            </a:extLst>
          </p:cNvPr>
          <p:cNvSpPr txBox="1"/>
          <p:nvPr/>
        </p:nvSpPr>
        <p:spPr>
          <a:xfrm>
            <a:off x="501227" y="2194560"/>
            <a:ext cx="11162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单击目标表示选中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长按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CTRL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，同时按鼠标左键，通过拖动鼠标可以自由转换视角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将鼠标对准想要放大或缩小的地方，通过转动滚轮进行操作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长按左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shift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，同时用鼠标单击点按目标，可同时选中多个目标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长按鼠标左键，拖动会出现一个框，可选中框内所有目标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86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8DCC6-FEAF-695B-1052-ED22D7FA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Tinkercad</a:t>
            </a:r>
            <a:r>
              <a:rPr lang="zh-CN" altLang="en-US" dirty="0"/>
              <a:t>操作区域介绍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45347B-4EDE-283B-2A53-6D40BB9E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6" y="1866710"/>
            <a:ext cx="11345333" cy="5236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DE5237-8A74-320B-1AD7-E784740259EB}"/>
              </a:ext>
            </a:extLst>
          </p:cNvPr>
          <p:cNvSpPr txBox="1"/>
          <p:nvPr/>
        </p:nvSpPr>
        <p:spPr>
          <a:xfrm>
            <a:off x="907627" y="3149600"/>
            <a:ext cx="950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功能台区域，主要进行对物体的操作</a:t>
            </a:r>
          </a:p>
        </p:txBody>
      </p:sp>
    </p:spTree>
    <p:extLst>
      <p:ext uri="{BB962C8B-B14F-4D97-AF65-F5344CB8AC3E}">
        <p14:creationId xmlns:p14="http://schemas.microsoft.com/office/powerpoint/2010/main" val="105006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彩色, 华美, 覆盖, 橙子&#10;&#10;描述已自动生成">
            <a:extLst>
              <a:ext uri="{FF2B5EF4-FFF2-40B4-BE49-F238E27FC236}">
                <a16:creationId xmlns:a16="http://schemas.microsoft.com/office/drawing/2014/main" id="{8A649639-FBB6-CB16-376F-DA3D3F38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3" y="256539"/>
            <a:ext cx="2911078" cy="6344921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4096E009-7688-1220-BD3F-02C0DC6E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561" y="256539"/>
            <a:ext cx="2563586" cy="62509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CBA03C-E20F-4D36-9E2A-3A494139D782}"/>
              </a:ext>
            </a:extLst>
          </p:cNvPr>
          <p:cNvSpPr txBox="1"/>
          <p:nvPr/>
        </p:nvSpPr>
        <p:spPr>
          <a:xfrm>
            <a:off x="487680" y="670560"/>
            <a:ext cx="28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素材库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0AC796-1463-D46C-EBB7-2F967AE5E7C5}"/>
              </a:ext>
            </a:extLst>
          </p:cNvPr>
          <p:cNvSpPr txBox="1"/>
          <p:nvPr/>
        </p:nvSpPr>
        <p:spPr>
          <a:xfrm>
            <a:off x="535093" y="1639147"/>
            <a:ext cx="28922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主要运用到的为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1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基本模型：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涵盖基础的立方体及其变形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设计入门：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包含更加复杂的基本单位，如立体数字等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3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车辆和机器：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包含与汽车，和机器相关的零件，如轮胎，轮轴等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宋体" panose="02010600030101010101" pitchFamily="2" charset="-122"/>
              </a:rPr>
              <a:t>素材库仍用很多其他类型，感兴趣可自行探索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宋体" panose="02010600030101010101" pitchFamily="2" charset="-122"/>
            </a:endParaRPr>
          </a:p>
        </p:txBody>
      </p:sp>
      <p:pic>
        <p:nvPicPr>
          <p:cNvPr id="12" name="图片 11" descr="图片包含 图形用户界面&#10;&#10;描述已自动生成">
            <a:extLst>
              <a:ext uri="{FF2B5EF4-FFF2-40B4-BE49-F238E27FC236}">
                <a16:creationId xmlns:a16="http://schemas.microsoft.com/office/drawing/2014/main" id="{0BF8A92D-CC93-D52F-5742-1B946A05B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697" y="256539"/>
            <a:ext cx="2734930" cy="63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17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Microsoft YaHei UI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Microsoft YaHei UI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5155040_TF89747358_Win32.potx" id="{CB1D444F-23D3-42E7-92DC-7A0C20EF4BB2}" vid="{6CC4E646-C19E-4153-ADDF-C2CA8F63F2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0</TotalTime>
  <Words>463</Words>
  <Application>Microsoft Office PowerPoint</Application>
  <PresentationFormat>Widescreen</PresentationFormat>
  <Paragraphs>48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Microsoft YaHei UI</vt:lpstr>
      <vt:lpstr>Aptos</vt:lpstr>
      <vt:lpstr>Garamond</vt:lpstr>
      <vt:lpstr>SavonVTI</vt:lpstr>
      <vt:lpstr>3D简单建模</vt:lpstr>
      <vt:lpstr>教学目标</vt:lpstr>
      <vt:lpstr>PowerPoint Presentation</vt:lpstr>
      <vt:lpstr>PowerPoint Presentation</vt:lpstr>
      <vt:lpstr>PowerPoint Presentation</vt:lpstr>
      <vt:lpstr>https://www.tinkercad.com/things/0JnE5RklGHQ-car （带学生具体看一个小车的3D建模，并通过将其拆解提供思路，方便更好理解） </vt:lpstr>
      <vt:lpstr>基本电脑操作</vt:lpstr>
      <vt:lpstr>Tinkercad操作区域介绍</vt:lpstr>
      <vt:lpstr>PowerPoint Presentation</vt:lpstr>
      <vt:lpstr>对单个物体的修改</vt:lpstr>
      <vt:lpstr>多物体的组合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1</cp:revision>
  <dcterms:created xsi:type="dcterms:W3CDTF">2024-07-12T19:01:05Z</dcterms:created>
  <dcterms:modified xsi:type="dcterms:W3CDTF">2024-07-12T19:04:03Z</dcterms:modified>
</cp:coreProperties>
</file>